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150" d="100"/>
          <a:sy n="150" d="100"/>
        </p:scale>
        <p:origin x="6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73F32-14FF-42C0-B968-7D5A98213050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5B187-4AE5-4BA7-A0E4-474795CB5F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898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5B187-4AE5-4BA7-A0E4-474795CB5F8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982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339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61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6643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707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729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36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356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79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4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271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426317-8AF8-4BCC-B9FA-75186E616A36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D7F65-170A-40F5-94B4-5A6A99767E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88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5914A5-BF32-914B-47F7-AADE1E0CB02C}"/>
              </a:ext>
            </a:extLst>
          </p:cNvPr>
          <p:cNvSpPr txBox="1"/>
          <p:nvPr/>
        </p:nvSpPr>
        <p:spPr>
          <a:xfrm>
            <a:off x="142875" y="559458"/>
            <a:ext cx="6572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Kras61Q   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mteyklvvvg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acgvgksalt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iqliqnhfvd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eydptiedsy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rkqvvidget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clldildtag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Kras61K   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mteyklvvvg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acgvgksalt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iqliqnhfvd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eydptiedsy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rkqvvidget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clldildtag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Kras61Q  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qeeysamrdq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ymrtgegflc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vfainntksf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edihhyreqi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krvkdsedvp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mvlvgnkcdl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Kras61K  61 k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Kras61Q 121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psrtvdtkqa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qdlarsygip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fietsaktrq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gvddafytlv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reirkhkekm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skdgkkkkkk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Kras61Q 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Kras61Q 181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sktkcvim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Kras61K</a:t>
            </a:r>
            <a:endParaRPr kumimoji="1" lang="ja-JP" alt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CD9674B-6BF5-37E3-EC9D-6446E7B5F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067" y="2271064"/>
            <a:ext cx="5539978" cy="153888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1 maavvalslr rrlpattlgg aclqasrgaq taaataprik kfaiyrwdpd kagdkphmqt </a:t>
            </a:r>
            <a:endParaRPr kumimoji="0" lang="en-US" altLang="ja-JP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1 maavvalslr rrlpattlgg aclqasrgaq taaataprik kfaiyrwdpd kagdkphmqt </a:t>
            </a:r>
            <a:endParaRPr kumimoji="0" lang="en-US" altLang="ja-JP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000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61 yevdlnkcgp mvldalikik nevdstltfr rscregicgs camninggnt lactrridtn</a:t>
            </a:r>
            <a:endParaRPr kumimoji="0" lang="en-US" altLang="ja-JP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000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61 yevdlnkcgp mvldalikik nevdstltfr rscregicgs camninggnt lactrridtn</a:t>
            </a: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ja-JP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121 lnkvskiypl phmyvikdlv pdlsnfyaqy ksiepylkkk desqegkqqy lqsieerekl</a:t>
            </a:r>
            <a:endParaRPr kumimoji="0" lang="en-US" altLang="ja-JP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ja-JP" sz="1000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121 lnkvskiypl phmyvikdlv pdlsnfyaqy ksiepylkkk desqegkqqy lqsieerekl </a:t>
            </a:r>
            <a:endParaRPr lang="en-US" altLang="ja-JP" sz="1000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181 dglyecilca ccstscpsyw wngdkylgpa vlm</a:t>
            </a: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qayrwmi</a:t>
            </a: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dsrddfteer laklqdpfsl</a:t>
            </a:r>
            <a:endParaRPr kumimoji="0" lang="en-US" altLang="ja-JP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ja-JP" sz="1000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181 dglyecilca ccstscpsyw wngdkylgpa vlm</a:t>
            </a:r>
            <a:r>
              <a:rPr lang="en-US" altLang="ja-JP" sz="1000" b="1" dirty="0" err="1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hXXXXXX</a:t>
            </a:r>
            <a:r>
              <a:rPr lang="en-US" altLang="ja-JP" sz="10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b="1" dirty="0">
                <a:solidFill>
                  <a:srgbClr val="FF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ayrwmi</a:t>
            </a:r>
            <a:r>
              <a:rPr lang="ja-JP" altLang="ja-JP" sz="10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dsrd</a:t>
            </a:r>
            <a:r>
              <a:rPr lang="en-US" altLang="ja-JP" sz="10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dfteer</a:t>
            </a:r>
            <a:r>
              <a:rPr lang="ja-JP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lakl</a:t>
            </a:r>
            <a:r>
              <a:rPr lang="ja-JP" altLang="ja-JP" sz="10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altLang="ja-JP" sz="1000" b="1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241 </a:t>
            </a: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yrchtimnct rtcpkglnpg kaiaeikkmm atykekkasv</a:t>
            </a:r>
            <a:endParaRPr kumimoji="0" lang="en-US" altLang="ja-JP" sz="1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00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241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qdpfslyrch</a:t>
            </a:r>
            <a:r>
              <a:rPr lang="en-US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timnctrtcp</a:t>
            </a:r>
            <a:r>
              <a:rPr lang="en-US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kglnpgkaia</a:t>
            </a:r>
            <a:r>
              <a:rPr lang="en-US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ja-JP" altLang="ja-JP" sz="1000" b="1" dirty="0">
                <a:solidFill>
                  <a:srgbClr val="002060"/>
                </a:solidFill>
                <a:latin typeface="Courier New" panose="02070309020205020404" pitchFamily="49" charset="0"/>
                <a:ea typeface="Courier New" panose="02070309020205020404" pitchFamily="49" charset="0"/>
                <a:cs typeface="Courier New" panose="02070309020205020404" pitchFamily="49" charset="0"/>
              </a:rPr>
              <a:t>eikkmmatykekkasv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9D12EC9-15FD-FC74-B729-51254343B6A5}"/>
              </a:ext>
            </a:extLst>
          </p:cNvPr>
          <p:cNvSpPr txBox="1"/>
          <p:nvPr/>
        </p:nvSpPr>
        <p:spPr>
          <a:xfrm>
            <a:off x="125835" y="2249839"/>
            <a:ext cx="8053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</a:t>
            </a:r>
            <a:r>
              <a:rPr kumimoji="1"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kumimoji="1"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mut</a:t>
            </a: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</a:t>
            </a:r>
            <a:r>
              <a:rPr kumimoji="1"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kumimoji="1"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mut</a:t>
            </a:r>
            <a:endParaRPr kumimoji="1" lang="ja-JP" alt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</a:t>
            </a:r>
            <a:r>
              <a:rPr kumimoji="1"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kumimoji="1"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mut</a:t>
            </a:r>
            <a:endParaRPr kumimoji="1" lang="ja-JP" alt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</a:t>
            </a:r>
            <a:r>
              <a:rPr kumimoji="1"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kumimoji="1"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mut</a:t>
            </a:r>
            <a:endParaRPr kumimoji="1" lang="ja-JP" alt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</a:t>
            </a:r>
            <a:r>
              <a:rPr kumimoji="1"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kumimoji="1"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SDHB mut</a:t>
            </a:r>
            <a:endParaRPr kumimoji="1" lang="ja-JP" alt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0C49215-E5A8-7C91-07D5-E8141A6659A9}"/>
              </a:ext>
            </a:extLst>
          </p:cNvPr>
          <p:cNvSpPr txBox="1"/>
          <p:nvPr/>
        </p:nvSpPr>
        <p:spPr>
          <a:xfrm>
            <a:off x="122828" y="6820"/>
            <a:ext cx="379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Arial Nova Cond" panose="020B0506020202020204" pitchFamily="34" charset="0"/>
              </a:rPr>
              <a:t>Suppl 3. </a:t>
            </a:r>
            <a:r>
              <a:rPr kumimoji="1" lang="en-US" altLang="ja-JP" sz="1200" dirty="0">
                <a:latin typeface="Arial Nova Cond" panose="020B0506020202020204" pitchFamily="34" charset="0"/>
              </a:rPr>
              <a:t>Comparison of wild-type and mutant sequences.</a:t>
            </a:r>
            <a:endParaRPr kumimoji="1" lang="ja-JP" altLang="en-US" sz="1200" dirty="0">
              <a:latin typeface="Arial Nova Cond" panose="020B0506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1CBBCF-8A43-EFD7-FE2D-01705A091CF2}"/>
              </a:ext>
            </a:extLst>
          </p:cNvPr>
          <p:cNvSpPr txBox="1"/>
          <p:nvPr/>
        </p:nvSpPr>
        <p:spPr>
          <a:xfrm>
            <a:off x="136476" y="327545"/>
            <a:ext cx="15279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 err="1">
                <a:latin typeface="Arial Nova Cond" panose="020B0506020202020204" pitchFamily="34" charset="0"/>
              </a:rPr>
              <a:t>KRas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>
                <a:latin typeface="Arial Nova Cond" panose="020B0506020202020204" pitchFamily="34" charset="0"/>
              </a:rPr>
              <a:t>61Q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>
                <a:latin typeface="Arial Nova Cond" panose="020B0506020202020204" pitchFamily="34" charset="0"/>
              </a:rPr>
              <a:t>and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>
                <a:latin typeface="Arial Nova Cond" panose="020B0506020202020204" pitchFamily="34" charset="0"/>
              </a:rPr>
              <a:t>Kras 61K</a:t>
            </a:r>
            <a:endParaRPr kumimoji="1" lang="ja-JP" altLang="en-US" sz="1100" b="1" dirty="0">
              <a:latin typeface="Arial Nova Cond" panose="020B0506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9F564C-BCB5-DE2D-247D-C7295722F81E}"/>
              </a:ext>
            </a:extLst>
          </p:cNvPr>
          <p:cNvSpPr txBox="1"/>
          <p:nvPr/>
        </p:nvSpPr>
        <p:spPr>
          <a:xfrm>
            <a:off x="138748" y="1994851"/>
            <a:ext cx="24657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Arial Nova Cond" panose="020B0506020202020204" pitchFamily="34" charset="0"/>
              </a:rPr>
              <a:t>SDHB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 err="1">
                <a:latin typeface="Arial Nova Cond" panose="020B0506020202020204" pitchFamily="34" charset="0"/>
              </a:rPr>
              <a:t>wt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>
                <a:latin typeface="Arial Nova Cond" panose="020B0506020202020204" pitchFamily="34" charset="0"/>
              </a:rPr>
              <a:t>and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>
                <a:latin typeface="Arial Nova Cond" panose="020B0506020202020204" pitchFamily="34" charset="0"/>
              </a:rPr>
              <a:t>SDHB mut. (SDHB G642T)</a:t>
            </a:r>
            <a:endParaRPr kumimoji="1" lang="ja-JP" altLang="en-US" sz="1100" b="1" dirty="0">
              <a:latin typeface="Arial Nova Cond" panose="020B0506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61C732-AC59-C780-311F-073240763E17}"/>
              </a:ext>
            </a:extLst>
          </p:cNvPr>
          <p:cNvSpPr txBox="1"/>
          <p:nvPr/>
        </p:nvSpPr>
        <p:spPr>
          <a:xfrm>
            <a:off x="143300" y="4032914"/>
            <a:ext cx="60800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000" b="1" dirty="0">
                <a:latin typeface="Arial Nova Cond" panose="020B0506020202020204" pitchFamily="34" charset="0"/>
              </a:rPr>
              <a:t>SDHB G642T: </a:t>
            </a:r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Analysis by IGV revealed that the spliced mRNA was unstable and several mRNA lengths were observed. Analysis by RT-PCR showed that the length of the amino acid chain from amino acid 215 onwards was variable, but the amino acids following the </a:t>
            </a:r>
            <a:r>
              <a:rPr kumimoji="1"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ayrwmi</a:t>
            </a:r>
            <a:r>
              <a:rPr kumimoji="1"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splice acceptor remained constant.</a:t>
            </a:r>
            <a:endParaRPr kumimoji="1" lang="ja-JP" alt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3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37BEED-694C-8A53-D7D8-703E39F7CB3C}"/>
              </a:ext>
            </a:extLst>
          </p:cNvPr>
          <p:cNvSpPr txBox="1"/>
          <p:nvPr/>
        </p:nvSpPr>
        <p:spPr>
          <a:xfrm>
            <a:off x="151003" y="529389"/>
            <a:ext cx="6698624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mpigskerpt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ffeifktrcn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kadlgpisln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wfeelsseap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pynsepaees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ehknnnyepn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  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mpigskerpt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ffeifktrcn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kadlgpisln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wfeelsseap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pynsepaees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ehknnnyepn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lfktpqrkps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ynqlastpii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fkeqgltlpl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yqspvkeldk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fkldlgrnvp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nsrhkslrtv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 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lfktpqrkps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ynqlastpii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fkeqgltlpl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yqspvkeldk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fkldlgrnvp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nsrhkslrtv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ktkmdqaddv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scpllnscls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espvvlqcth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vtpqrdksvv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cgslfhtpkf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vkgrqtpkhi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mut121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ktkmdqaddv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scpllnscls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espvvlqcth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vtpqrdksvv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cgslfhtpkf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vkgrqtpkhi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seslgaevdp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dmswssslat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pptlsstvli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vrneeasetv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fphdttanvk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syfsnhdesl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mut181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seslgaevdp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dmswssslat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pptlsstvli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vrneeasetv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fphdttanvk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syfsnhdesl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kkndrfiasv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tdsentnqre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aashgfgkts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gnsfkvnsck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dhigksmpnv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ledevyetvv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mut241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kkndrfiasv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tdsentnqre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aashgfgkts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gnsfkvnsck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dhigksmpnv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ledevyetvv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dtseedsfsl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cfskcrtknl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qkvrtsktrk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kifheanade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ceksknqvke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kysfvsevep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mut301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dtseedsfsl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cfskcrtknl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qkvrtsktrk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kifheanade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ceksknqvke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kysfvsevep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ndtdpldsnv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anqkpfesgs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dkiskevvps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lacewsqltl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sglngaqmek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ipllhisscd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mut361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ndtdpldsnv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anqkpfesgs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dkiskevvps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lacewsqltl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sglngaqmek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ipllhisscd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421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qnisekdlld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tenkrkkdfl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tsenslpris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slpksekpln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eetvvnkrde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eqhleshtdc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mut361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qnisekdlld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tenkrkkdfl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tsenslpris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slpksekpln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eetvvnkrde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eqhleshtdc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481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ilavkqaisg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tspvassfqg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ikksifrire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spketfnasf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sghmtdpnfk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keteasesgl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mut361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eihtvcsqke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dslcpnlidn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gswpatttqn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svalknagli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stlkkktnkf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iyaihdetsy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601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kgkkipkdqk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selincsaqf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eanafeaplt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anadsgllh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ssvkrscsqn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dseep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mut601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kgkkipkdqk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selincsaqf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eanafeaplt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661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ssfgtilrkc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srnetcsnnt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visqdldyke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akcnkeklql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fitpeadsls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clqegqcend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721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pkskkvsdik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eevlaaachp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vqhskveysd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tdfqsqksll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ydhenastli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ltptskdvls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781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nlvmisrgke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sykmsdklkg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nnyesdvelt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knipmeknqd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vcalnenykn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vellppekym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841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rvaspsrkvq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fnqntnlrvi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qknqeettsi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skitvnpdse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elfsdnennf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vfqvanernn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901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lalgntkelh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etdltcvnep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ifknstmvly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gdtgdkqatq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vsikkdlvyv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laeenknsvk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961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qhikmtlgqd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lksdislnid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kipeknndym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nkwagllgpi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snhsfggsfr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tasnkeikls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1021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ehnikkskmf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fkdieeqypt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slacveivnt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laldnqkkls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kpqsintvsa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hlqssvvvsd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1081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cknshitpqm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lfskqdfnsn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hnltpsqkae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itelstilee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sgsqfeftqf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rkpsyilqks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1141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tfevpenqmt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ilkttseecr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dadlhvimna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psigqvdssk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qfegtveikr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kfagllkndc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1201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nksasgyltd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enevgfrgfy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sahgtklnvs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tealqkavkl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fsdienisee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tsaevhpisl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1261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ssskchdsvv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smfkienhnd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ktvseknnkc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qlilqnniem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ttgtfveeit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enykrntene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1321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dnkytaasrn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shnlefdgsd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sskndtvcih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kdetdllftd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qhniclklsg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qfmkegntqi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1381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kedlsdltfl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evakaqeach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gntsnkeqlt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atkteqnikd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fetsdtffqt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asgknisvak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1441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esfnkivnff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dqkpeelhnf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slnselhsdi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rknkmdilsy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eetdivkhki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lkesvpvgtg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1501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nqlvtfqgqp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erdekikept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llgfhtasgk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kvkiakesld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kvknlfdeke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qgtseitsfs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1561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hqwaktlkyr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eackdlelac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etieitaapk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ckemqnslnn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dknlvsietv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vppkllsdnl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1621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crqtenlkts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ksiflkvkvh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enveketaks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patcytnqsp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ysviensala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fytscsrkts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1681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vsqtslleak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kwlregifdg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qperintady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vgnylyenns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nstiaendkn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hlsekqdtyl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1741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snssmsnsys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yhsdevynds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gylsknklds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giepvlknve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dqkntsfskv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isnvkdanay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1801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pqtvnedicv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eelvtssspc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knknaaikls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isnsnnfevg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ppafriasgk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ivcvshetik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1861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kvkdiftdsf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skvikennen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kskicqtkim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agcyealdds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edilhnsldn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decsthshkv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1921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fadiqseeil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qhnqnmsgle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kvskispcdv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sletsdickc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sigklhksvs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santcgifst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1981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asgksvqvsd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aslqnarqvf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seiedstkqv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fskvlfksne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hsdqltreen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tairtpehli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2041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sqkgfsynvv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nssafsgfst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asgkqvsile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sslhkvkgvl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eefdlirteh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slhysptsrq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2101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nvskilprvd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krnpehcvns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emektcskef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klsnnlnveg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gssennhsik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vspylsqfqq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2161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dkqqlvlgtk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vslvenihvl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gkeqaspknv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kmeigktetf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sdvpvktnie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vcstyskdse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2221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nyfeteavei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akafmeddel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tdsklpshat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hslftcpene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emvlsnsrig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krrgeplilv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2281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gepsikrnll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nefdriienq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ekslkaskst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pdgtikdrrl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fmhhvslepi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tcvpfrttke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2341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rqeiqnpnft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apgqeflsks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hlyehltlek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sssnlavsgh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pfyqvsatrn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ekmrhlittg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2401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rptkvfvppf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ktkshfhrve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qcvrninlee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nrqkqnidgh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gsddsknkin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dneihqfnkn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2461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nsnqavavtf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tkceeepldl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itslqnardi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qdmrikkkqr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qrvfpqpgsl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ylaktstlpr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2521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islkaavggq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vpsacshkql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ytygvskhci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kinsknaesf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qfhtedyfgk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eslwtgkgiq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2581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ladggwlips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ndgkagkeef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yralcdtpgv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dpklisriwv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ynhyrwiiwk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laamecafpk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2641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efanrclspe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rvllqlkyry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dteidrsrrs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aikkimerdd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taaktlvlcv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sdiislsani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2701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setssnktss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adtqkvaiie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ltdgwyavka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qldppllavl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kngrltvgqk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iilhgaelvg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2761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spdactplea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peslmlkisa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nstrparwyt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klgffpdprp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fplplsslfs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dggnvgcvdv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2821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iiqraypiqw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mektssglyi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frnereeeke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aakyveaqqk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rlealftkiq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eefeeheent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2881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tkpylpsral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trqqvralqd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gaelyeavkn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aadpaylegy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fseeqlraln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nhrqmlndkk</a:t>
            </a:r>
            <a:endParaRPr lang="en-US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kumimoji="1" lang="ja-JP" alt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DDC304F-7BAF-BC33-BD1A-83E9A5A56845}"/>
              </a:ext>
            </a:extLst>
          </p:cNvPr>
          <p:cNvSpPr txBox="1"/>
          <p:nvPr/>
        </p:nvSpPr>
        <p:spPr>
          <a:xfrm>
            <a:off x="152396" y="377588"/>
            <a:ext cx="27013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Arial Nova Cond" panose="020B0506020202020204" pitchFamily="34" charset="0"/>
              </a:rPr>
              <a:t>BRCA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 err="1">
                <a:latin typeface="Arial Nova Cond" panose="020B0506020202020204" pitchFamily="34" charset="0"/>
              </a:rPr>
              <a:t>wt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>
                <a:latin typeface="Arial Nova Cond" panose="020B0506020202020204" pitchFamily="34" charset="0"/>
              </a:rPr>
              <a:t>and</a:t>
            </a:r>
            <a:r>
              <a:rPr kumimoji="1" lang="ja-JP" altLang="en-US" sz="1100" b="1" dirty="0">
                <a:latin typeface="Arial Nova Cond" panose="020B0506020202020204" pitchFamily="34" charset="0"/>
              </a:rPr>
              <a:t> </a:t>
            </a:r>
            <a:r>
              <a:rPr kumimoji="1" lang="en-US" altLang="ja-JP" sz="1100" b="1" dirty="0">
                <a:latin typeface="Arial Nova Cond" panose="020B0506020202020204" pitchFamily="34" charset="0"/>
              </a:rPr>
              <a:t>BRCA mut. (BRCA C631+3A&gt;T)</a:t>
            </a:r>
            <a:endParaRPr kumimoji="1" lang="ja-JP" altLang="en-US" sz="1100" b="1" dirty="0"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552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4F6221-9312-D477-926F-CB6EA7CC2380}"/>
              </a:ext>
            </a:extLst>
          </p:cNvPr>
          <p:cNvSpPr txBox="1"/>
          <p:nvPr/>
        </p:nvSpPr>
        <p:spPr>
          <a:xfrm>
            <a:off x="184245" y="436728"/>
            <a:ext cx="6380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2941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qaqiqleirk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amesaeqkeq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glsrdvttvw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klrivsyskk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ekdsvilsiw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rpssdlysll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3001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tegkryriyh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latsksksks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eraniqlaat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kktqyqqlpv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sdeilfqiyq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preplhfskf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3061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ldpdfqpscs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evdligfvvs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vvkktglapf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vylsdecynl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laikfwidln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ediikphmli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3121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aasnlqwrpe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sksglltlfa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gdfsvfsasp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keghfqetfn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kmkntvenid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ilcneaenkl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3181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mhilhandpk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wstptkdcts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gpytaqiipg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tgnkllmssp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nceiyyqspl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slcmakrksv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3241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stpvsaqmts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ksckgekeid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dqknckkrra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ldflsrlplp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ppvspictfv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spaaqkafqp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3301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prscgtkyet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pikkkelnsp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qmtpfkkfne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isllesnsia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deelalintq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allsgstgek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BRCA2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3361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qfisvsestr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taptssedyl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rlkrrcttsl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ikeqessqas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teeceknkqd</a:t>
            </a:r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ja-JP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tittkkyi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ja-JP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endParaRPr lang="ja-JP" altLang="ja-JP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1842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</TotalTime>
  <Words>806</Words>
  <Application>Microsoft Office PowerPoint</Application>
  <PresentationFormat>A4 纸张(210x297 毫米)</PresentationFormat>
  <Paragraphs>102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游ゴシック</vt:lpstr>
      <vt:lpstr>Aptos</vt:lpstr>
      <vt:lpstr>Aptos Display</vt:lpstr>
      <vt:lpstr>Arial</vt:lpstr>
      <vt:lpstr>Arial Nova Cond</vt:lpstr>
      <vt:lpstr>Courier New</vt:lpstr>
      <vt:lpstr>Office テーマ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Hayashi Takuma</dc:creator>
  <cp:lastModifiedBy>May R</cp:lastModifiedBy>
  <cp:revision>7</cp:revision>
  <dcterms:created xsi:type="dcterms:W3CDTF">2025-08-11T05:13:44Z</dcterms:created>
  <dcterms:modified xsi:type="dcterms:W3CDTF">2025-08-18T05:26:30Z</dcterms:modified>
</cp:coreProperties>
</file>