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493" autoAdjust="0"/>
    <p:restoredTop sz="95726" autoAdjust="0"/>
  </p:normalViewPr>
  <p:slideViewPr>
    <p:cSldViewPr snapToGrid="0">
      <p:cViewPr varScale="1">
        <p:scale>
          <a:sx n="102" d="100"/>
          <a:sy n="102" d="100"/>
        </p:scale>
        <p:origin x="139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4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D6A58-E22A-4E84-B142-D536F59BC665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E368E-A0DE-4518-AA56-78D11E0E3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131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D6A58-E22A-4E84-B142-D536F59BC665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E368E-A0DE-4518-AA56-78D11E0E3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639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6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D6A58-E22A-4E84-B142-D536F59BC665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E368E-A0DE-4518-AA56-78D11E0E3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8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D6A58-E22A-4E84-B142-D536F59BC665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E368E-A0DE-4518-AA56-78D11E0E3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870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458946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D6A58-E22A-4E84-B142-D536F59BC665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E368E-A0DE-4518-AA56-78D11E0E3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220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D6A58-E22A-4E84-B142-D536F59BC665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E368E-A0DE-4518-AA56-78D11E0E3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132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65127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4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4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D6A58-E22A-4E84-B142-D536F59BC665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E368E-A0DE-4518-AA56-78D11E0E3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519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D6A58-E22A-4E84-B142-D536F59BC665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E368E-A0DE-4518-AA56-78D11E0E3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676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D6A58-E22A-4E84-B142-D536F59BC665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E368E-A0DE-4518-AA56-78D11E0E3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392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7"/>
            <a:ext cx="462915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D6A58-E22A-4E84-B142-D536F59BC665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E368E-A0DE-4518-AA56-78D11E0E3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090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7"/>
            <a:ext cx="4629151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D6A58-E22A-4E84-B142-D536F59BC665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E368E-A0DE-4518-AA56-78D11E0E3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496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1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0CD6A58-E22A-4E84-B142-D536F59BC665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1AE368E-A0DE-4518-AA56-78D11E0E3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8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1">
            <a:extLst>
              <a:ext uri="{FF2B5EF4-FFF2-40B4-BE49-F238E27FC236}">
                <a16:creationId xmlns:a16="http://schemas.microsoft.com/office/drawing/2014/main" id="{FFB75899-2BA9-A194-7A75-F4B2C4B487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7137"/>
          <a:stretch>
            <a:fillRect/>
          </a:stretch>
        </p:blipFill>
        <p:spPr>
          <a:xfrm>
            <a:off x="307342" y="1451551"/>
            <a:ext cx="2917536" cy="2252321"/>
          </a:xfrm>
          <a:prstGeom prst="rect">
            <a:avLst/>
          </a:prstGeom>
        </p:spPr>
      </p:pic>
      <p:pic>
        <p:nvPicPr>
          <p:cNvPr id="4" name="Graphic 1">
            <a:extLst>
              <a:ext uri="{FF2B5EF4-FFF2-40B4-BE49-F238E27FC236}">
                <a16:creationId xmlns:a16="http://schemas.microsoft.com/office/drawing/2014/main" id="{DDE7492E-47CE-B0E4-CAAD-BCFB6DF3CA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33780"/>
          <a:stretch>
            <a:fillRect/>
          </a:stretch>
        </p:blipFill>
        <p:spPr>
          <a:xfrm>
            <a:off x="6268171" y="1451551"/>
            <a:ext cx="2651540" cy="225232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B24034F-8F19-3453-FBF7-6C7B6BB033ED}"/>
              </a:ext>
            </a:extLst>
          </p:cNvPr>
          <p:cNvSpPr txBox="1"/>
          <p:nvPr/>
        </p:nvSpPr>
        <p:spPr>
          <a:xfrm>
            <a:off x="318717" y="4587744"/>
            <a:ext cx="8451572" cy="717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67"/>
              </a:spcAft>
              <a:tabLst>
                <a:tab pos="6166966" algn="l"/>
              </a:tabLst>
            </a:pPr>
            <a:r>
              <a:rPr lang="en-US" sz="1200" b="1" kern="100" dirty="0">
                <a:latin typeface="Times New Roman" panose="02020603050405020304" pitchFamily="18" charset="0"/>
                <a:ea typeface="Aptos" panose="020B0004020202020204" pitchFamily="34" charset="0"/>
                <a:cs typeface="Kalinga" panose="020B0502040204020203" pitchFamily="34" charset="0"/>
              </a:rPr>
              <a:t>Suppl 1.</a:t>
            </a:r>
            <a:r>
              <a:rPr lang="en-US" sz="1200" kern="100" dirty="0">
                <a:latin typeface="Times New Roman" panose="02020603050405020304" pitchFamily="18" charset="0"/>
                <a:ea typeface="Aptos" panose="020B0004020202020204" pitchFamily="34" charset="0"/>
                <a:cs typeface="Kalinga" panose="020B0502040204020203" pitchFamily="34" charset="0"/>
              </a:rPr>
              <a:t> Estimated survival (Kaplan-Meier) with log-rank test p value and hazard ratio (HR) of disease-free survival (DFS), disease-specific survival (DSS), and overall survival (OS) for breast cancer subtypes groups of patients with low and high BTK expressions within the cohorts, using median value as cut-off.</a:t>
            </a:r>
            <a:r>
              <a:rPr lang="en-US" sz="1200" b="1" kern="100" dirty="0">
                <a:latin typeface="Times New Roman" panose="02020603050405020304" pitchFamily="18" charset="0"/>
                <a:ea typeface="Aptos" panose="020B0004020202020204" pitchFamily="34" charset="0"/>
                <a:cs typeface="Kalinga" panose="020B0502040204020203" pitchFamily="34" charset="0"/>
              </a:rPr>
              <a:t> A</a:t>
            </a:r>
            <a:r>
              <a:rPr lang="en-US" sz="1200" kern="100" dirty="0">
                <a:latin typeface="Times New Roman" panose="02020603050405020304" pitchFamily="18" charset="0"/>
                <a:ea typeface="Aptos" panose="020B0004020202020204" pitchFamily="34" charset="0"/>
                <a:cs typeface="Kalinga" panose="020B0502040204020203" pitchFamily="34" charset="0"/>
              </a:rPr>
              <a:t>. ER+/HER2-. </a:t>
            </a:r>
            <a:r>
              <a:rPr lang="en-US" sz="1200" b="1" kern="100" dirty="0">
                <a:latin typeface="Times New Roman" panose="02020603050405020304" pitchFamily="18" charset="0"/>
                <a:ea typeface="Aptos" panose="020B0004020202020204" pitchFamily="34" charset="0"/>
                <a:cs typeface="Kalinga" panose="020B0502040204020203" pitchFamily="34" charset="0"/>
              </a:rPr>
              <a:t>B.</a:t>
            </a:r>
            <a:r>
              <a:rPr lang="en-US" sz="1200" kern="100" dirty="0">
                <a:latin typeface="Times New Roman" panose="02020603050405020304" pitchFamily="18" charset="0"/>
                <a:ea typeface="Aptos" panose="020B0004020202020204" pitchFamily="34" charset="0"/>
                <a:cs typeface="Kalinga" panose="020B0502040204020203" pitchFamily="34" charset="0"/>
              </a:rPr>
              <a:t> HER2+. </a:t>
            </a:r>
            <a:r>
              <a:rPr lang="en-US" sz="1200" b="1" kern="100" dirty="0">
                <a:latin typeface="Times New Roman" panose="02020603050405020304" pitchFamily="18" charset="0"/>
                <a:ea typeface="Aptos" panose="020B0004020202020204" pitchFamily="34" charset="0"/>
                <a:cs typeface="Kalinga" panose="020B0502040204020203" pitchFamily="34" charset="0"/>
              </a:rPr>
              <a:t>C.</a:t>
            </a:r>
            <a:r>
              <a:rPr lang="en-US" sz="1200" kern="100" dirty="0">
                <a:latin typeface="Times New Roman" panose="02020603050405020304" pitchFamily="18" charset="0"/>
                <a:ea typeface="Aptos" panose="020B0004020202020204" pitchFamily="34" charset="0"/>
                <a:cs typeface="Kalinga" panose="020B0502040204020203" pitchFamily="34" charset="0"/>
              </a:rPr>
              <a:t>TNBC.	</a:t>
            </a:r>
            <a:endParaRPr lang="en-US" sz="1200" kern="100" dirty="0">
              <a:latin typeface="Aptos" panose="020B0004020202020204" pitchFamily="34" charset="0"/>
              <a:ea typeface="Aptos" panose="020B0004020202020204" pitchFamily="34" charset="0"/>
              <a:cs typeface="Kalinga" panose="020B0502040204020203" pitchFamily="34" charset="0"/>
            </a:endParaRPr>
          </a:p>
        </p:txBody>
      </p:sp>
      <p:pic>
        <p:nvPicPr>
          <p:cNvPr id="7" name="Graphic 1">
            <a:extLst>
              <a:ext uri="{FF2B5EF4-FFF2-40B4-BE49-F238E27FC236}">
                <a16:creationId xmlns:a16="http://schemas.microsoft.com/office/drawing/2014/main" id="{5C0BE27A-51F8-405C-A8CE-7319D07649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r="28729"/>
          <a:stretch>
            <a:fillRect/>
          </a:stretch>
        </p:blipFill>
        <p:spPr>
          <a:xfrm>
            <a:off x="3300568" y="1451551"/>
            <a:ext cx="2853777" cy="225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7628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</TotalTime>
  <Words>74</Words>
  <Application>Microsoft Office PowerPoint</Application>
  <PresentationFormat>Letter Paper (8.5x11 in)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Times New Roman</vt:lpstr>
      <vt:lpstr>Office Theme</vt:lpstr>
      <vt:lpstr>PowerPoint Presentation</vt:lpstr>
    </vt:vector>
  </TitlesOfParts>
  <Company>Roswell Park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Takabe, Kazuaki</dc:creator>
  <cp:lastModifiedBy>Robin Wei</cp:lastModifiedBy>
  <cp:revision>5</cp:revision>
  <dcterms:created xsi:type="dcterms:W3CDTF">2026-01-20T02:37:24Z</dcterms:created>
  <dcterms:modified xsi:type="dcterms:W3CDTF">2026-02-13T08:48:05Z</dcterms:modified>
</cp:coreProperties>
</file>